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60" r:id="rId4"/>
    <p:sldId id="261" r:id="rId5"/>
    <p:sldId id="262" r:id="rId6"/>
    <p:sldId id="271" r:id="rId7"/>
    <p:sldId id="272" r:id="rId8"/>
    <p:sldId id="273" r:id="rId9"/>
    <p:sldId id="263" r:id="rId10"/>
    <p:sldId id="274" r:id="rId11"/>
    <p:sldId id="275" r:id="rId12"/>
    <p:sldId id="265" r:id="rId13"/>
    <p:sldId id="276" r:id="rId14"/>
    <p:sldId id="277" r:id="rId15"/>
    <p:sldId id="266" r:id="rId16"/>
    <p:sldId id="26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6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46199-3841-A74C-8F57-41454D4472B6}" type="datetimeFigureOut">
              <a:rPr lang="en-JP" smtClean="0"/>
              <a:t>09/16/2023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B38FF-5E9C-B547-8865-E90932A69D7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119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B38FF-5E9C-B547-8865-E90932A69D72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804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B38FF-5E9C-B547-8865-E90932A69D72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647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270437" cy="10287000"/>
            <a:chOff x="0" y="0"/>
            <a:chExt cx="1636058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949" r="18949"/>
            <a:stretch>
              <a:fillRect/>
            </a:stretch>
          </p:blipFill>
          <p:spPr>
            <a:xfrm flipH="1">
              <a:off x="0" y="0"/>
              <a:ext cx="1636058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11889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987350" y="3305990"/>
            <a:ext cx="10271950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spc="-80" dirty="0">
                <a:solidFill>
                  <a:srgbClr val="E74D4E"/>
                </a:solidFill>
                <a:latin typeface="Montserrat Classic Bold"/>
              </a:rPr>
              <a:t>Automatic Segmentation of Cardiac MRI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09784" y="8297411"/>
            <a:ext cx="2821489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 spc="-21" dirty="0">
                <a:solidFill>
                  <a:srgbClr val="545454"/>
                </a:solidFill>
                <a:latin typeface="Montserrat Classic"/>
              </a:rPr>
              <a:t>3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Model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77357-98A4-B1DB-A5AE-F5A3A939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2247900"/>
            <a:ext cx="18409179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7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Model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7E69A-746A-4E03-02E1-8BD475CC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43099"/>
            <a:ext cx="16116300" cy="79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EFB5B-7461-A45E-41DA-58A71B0A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91803"/>
            <a:ext cx="14897100" cy="83024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71E8BA-EE27-E2AE-C622-E8F22633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780333"/>
            <a:ext cx="15125700" cy="83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3D0F8-699D-9542-9AC8-6D791FA3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789194"/>
            <a:ext cx="15395379" cy="84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185720" y="8438721"/>
            <a:ext cx="20659441" cy="11620790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Real-world Application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7127806-81C5-BA23-2364-BDBB2597FD42}"/>
              </a:ext>
            </a:extLst>
          </p:cNvPr>
          <p:cNvSpPr txBox="1"/>
          <p:nvPr/>
        </p:nvSpPr>
        <p:spPr>
          <a:xfrm>
            <a:off x="1028700" y="2476500"/>
            <a:ext cx="160401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effectLst/>
                <a:latin typeface="Montserrat" pitchFamily="2" charset="77"/>
              </a:rPr>
              <a:t>Hosted using Fast-API Docker in Google Cloud Platform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66422" y="1756410"/>
            <a:ext cx="10025054" cy="1002501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84" r="-4510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1" y="1938175"/>
            <a:ext cx="8267700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Montserrat" pitchFamily="2" charset="77"/>
              </a:rPr>
              <a:t>As diagnosing time is critical in medical task, the increase of processing speed will help the healthcare system.</a:t>
            </a:r>
          </a:p>
          <a:p>
            <a:pPr algn="just"/>
            <a:endParaRPr lang="en-US" sz="28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Montserrat" pitchFamily="2" charset="77"/>
              </a:rPr>
              <a:t>The most difficult part to segment in Cardiac MRI is right ventricle. Meanwhile, the easiest one is left ventricle.</a:t>
            </a:r>
          </a:p>
          <a:p>
            <a:pPr algn="just"/>
            <a:endParaRPr lang="en-US" sz="28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Montserrat" pitchFamily="2" charset="77"/>
              </a:rPr>
              <a:t>UNET with standard preprocessing (resize and normalization) produce quite well result for some images but they need more improvements to increase the accuracy.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effectLst/>
                <a:latin typeface="Montserrat" pitchFamily="2" charset="77"/>
              </a:rPr>
              <a:t> </a:t>
            </a:r>
            <a:br>
              <a:rPr lang="en-US" sz="2800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endParaRPr lang="en-US" sz="2800" dirty="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6209794" y="931881"/>
            <a:ext cx="6274164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 dirty="0">
                <a:solidFill>
                  <a:srgbClr val="E74D4E"/>
                </a:solidFill>
                <a:latin typeface="Montserrat Bold"/>
              </a:rPr>
              <a:t>Meet the Team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B874C12-2DE7-7311-D6A7-44AD005E0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65132"/>
              </p:ext>
            </p:extLst>
          </p:nvPr>
        </p:nvGraphicFramePr>
        <p:xfrm>
          <a:off x="1143000" y="2057400"/>
          <a:ext cx="15544800" cy="822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1926821187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428335613"/>
                    </a:ext>
                  </a:extLst>
                </a:gridCol>
              </a:tblGrid>
              <a:tr h="751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Nabilah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Hannani</a:t>
                      </a:r>
                      <a:endParaRPr lang="en-US" sz="2800" b="1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Dataset Preparation,  and Segmentation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Experiments  Code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Daniel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Riandy</a:t>
                      </a:r>
                      <a:endParaRPr lang="en-US" sz="2800" b="1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Datasets Preparation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6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Louis J. Zhang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Segmentation and Deployment Code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Bayu Dwi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Prasetya</a:t>
                      </a:r>
                      <a:endParaRPr lang="en-US" sz="2800" b="1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Deploymeny</a:t>
                      </a:r>
                      <a:endParaRPr lang="en-US" sz="2400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5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Mas Aly Afandi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 Analysis and Improvement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Muhammad Yogi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Datasets Preparation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Bayu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Andrianto</a:t>
                      </a: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Wirawan</a:t>
                      </a:r>
                      <a:endParaRPr lang="en-US" sz="2800" b="1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Background Analysis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Asrul</a:t>
                      </a: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Said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 Experiment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2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Edward Sze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Datasets Preparation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Irsyad</a:t>
                      </a: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Dzulfikar</a:t>
                      </a: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W.P.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</a:pPr>
                      <a:r>
                        <a:rPr lang="en-US" sz="2400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 Exploration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856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Syaiful</a:t>
                      </a:r>
                      <a:r>
                        <a:rPr lang="en-US" sz="2800" b="1" dirty="0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14141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Hasibuan</a:t>
                      </a:r>
                      <a:endParaRPr lang="en-US" sz="2800" b="1" dirty="0">
                        <a:solidFill>
                          <a:srgbClr val="14141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 Exploration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GB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44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53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10734" y="0"/>
            <a:ext cx="10379024" cy="10378982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t="-38999" b="-1109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5156" y="2766790"/>
            <a:ext cx="11928844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Cardiac cine Magnetic Resonance Imaging (MRI) is primarily used for assessment of cardiac function and diagnosis of Cardiovascular disease (CVDs). </a:t>
            </a:r>
          </a:p>
          <a:p>
            <a:pPr algn="just"/>
            <a:endParaRPr lang="en-US" sz="24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Globally, cardiovascular diseases with high mortality rates are causing significant risk and burden to healthcare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Montserrat" pitchFamily="2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By delineating the left ventricular cavity, right ventricle, and myocardium from cardiac magnetic resonance images (multi-slice 2D cine MRI), diagnosis can be made.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Montserrat" pitchFamily="2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Cardiac MRI is considered the most accurate method for the estimation of clinical parameters such as ejection fraction, ventricular volumes, stroke volume, and myocardial mass.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Montserrat" pitchFamily="2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Segmentation boundaries can be manually marked, but that is likely to be error-prone and time-consuming. As a result, we need automatic segmentation and diagnosis techniques after the MRI image is out without manual intervention.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6374274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>
                <a:solidFill>
                  <a:srgbClr val="E74D4E"/>
                </a:solidFill>
                <a:latin typeface="Montserrat Bold"/>
              </a:rPr>
              <a:t>Background &amp; 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6274164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Objectives &amp;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AC962-9E9D-EC3B-CF56-1217EF6DDFC2}"/>
              </a:ext>
            </a:extLst>
          </p:cNvPr>
          <p:cNvSpPr txBox="1"/>
          <p:nvPr/>
        </p:nvSpPr>
        <p:spPr>
          <a:xfrm>
            <a:off x="1905000" y="5143500"/>
            <a:ext cx="14020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effectLst/>
                <a:latin typeface="Montserrat" pitchFamily="2" charset="77"/>
              </a:rPr>
              <a:t>Goal :</a:t>
            </a:r>
            <a:r>
              <a:rPr lang="en-US" sz="3200" dirty="0">
                <a:solidFill>
                  <a:srgbClr val="000000"/>
                </a:solidFill>
                <a:effectLst/>
                <a:latin typeface="Montserrat" pitchFamily="2" charset="77"/>
              </a:rPr>
              <a:t> accurate segmentation which label the pixels corresponding to the myocardium, left ventricle, and right ventricle automatically.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effectLst/>
                <a:latin typeface="Montserrat" pitchFamily="2" charset="77"/>
              </a:rPr>
              <a:t>Metric:</a:t>
            </a:r>
            <a:r>
              <a:rPr lang="en-US" sz="3200" dirty="0">
                <a:solidFill>
                  <a:srgbClr val="000000"/>
                </a:solidFill>
                <a:effectLst/>
                <a:latin typeface="Montserrat" pitchFamily="2" charset="77"/>
              </a:rPr>
              <a:t> average dice coefficient for right ventricle, left ventricle, and myocardium for end diastole and end systole (6 scores) 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D9C86-E461-AD84-8CAF-765D4CD03988}"/>
              </a:ext>
            </a:extLst>
          </p:cNvPr>
          <p:cNvSpPr txBox="1"/>
          <p:nvPr/>
        </p:nvSpPr>
        <p:spPr>
          <a:xfrm>
            <a:off x="5791200" y="3034456"/>
            <a:ext cx="4785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800" b="1" dirty="0">
                <a:latin typeface="Montserrat" pitchFamily="2" charset="77"/>
              </a:rPr>
              <a:t>Segmentation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Data Collection &amp;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931B-B7D1-AAB2-F733-15247803FC09}"/>
              </a:ext>
            </a:extLst>
          </p:cNvPr>
          <p:cNvSpPr txBox="1"/>
          <p:nvPr/>
        </p:nvSpPr>
        <p:spPr>
          <a:xfrm>
            <a:off x="1016294" y="2207294"/>
            <a:ext cx="1658590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0000"/>
                </a:solidFill>
                <a:effectLst/>
                <a:latin typeface="Montserrat" pitchFamily="2" charset="77"/>
              </a:rPr>
              <a:t>Claim: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 “Automatic Cardiac Diagnosis Challenge” dataset (ACDC)  is largest publicly-available and fully-annotated dataset for the purpose of Cardiac MRI (CMR) assessment.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 </a:t>
            </a:r>
          </a:p>
          <a:p>
            <a:pPr algn="just"/>
            <a:r>
              <a:rPr lang="en-US" sz="2400" b="1" dirty="0">
                <a:solidFill>
                  <a:srgbClr val="000000"/>
                </a:solidFill>
                <a:effectLst/>
                <a:latin typeface="Montserrat" pitchFamily="2" charset="77"/>
              </a:rPr>
              <a:t>Total: 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itchFamily="2" charset="77"/>
              </a:rPr>
              <a:t>150 patients with 3D cine-MR datasets with reference measurements and classification from two medical experts.</a:t>
            </a:r>
          </a:p>
          <a:p>
            <a:pPr algn="just"/>
            <a:br>
              <a:rPr lang="en-US" sz="2400" dirty="0">
                <a:solidFill>
                  <a:srgbClr val="262626"/>
                </a:solidFill>
                <a:effectLst/>
                <a:latin typeface="Montserrat" pitchFamily="2" charset="77"/>
              </a:rPr>
            </a:br>
            <a:endParaRPr lang="en-US" sz="2400" dirty="0">
              <a:solidFill>
                <a:srgbClr val="262626"/>
              </a:solidFill>
              <a:effectLst/>
              <a:latin typeface="Montserrat" pitchFamily="2" charset="77"/>
            </a:endParaRPr>
          </a:p>
          <a:p>
            <a:pPr algn="just"/>
            <a:br>
              <a:rPr lang="en-US" sz="2400" dirty="0">
                <a:solidFill>
                  <a:srgbClr val="262626"/>
                </a:solidFill>
                <a:effectLst/>
                <a:latin typeface="Montserrat" pitchFamily="2" charset="77"/>
              </a:rPr>
            </a:br>
            <a:endParaRPr lang="en-US" sz="2400" dirty="0">
              <a:solidFill>
                <a:srgbClr val="262626"/>
              </a:solidFill>
              <a:effectLst/>
              <a:latin typeface="Montserrat" pitchFamily="2" charset="77"/>
            </a:endParaRPr>
          </a:p>
          <a:p>
            <a:pPr algn="just"/>
            <a:br>
              <a:rPr lang="en-US" sz="2400" dirty="0">
                <a:solidFill>
                  <a:srgbClr val="262626"/>
                </a:solidFill>
                <a:effectLst/>
                <a:latin typeface="Montserrat" pitchFamily="2" charset="77"/>
              </a:rPr>
            </a:br>
            <a:endParaRPr lang="en-US" sz="2400" dirty="0">
              <a:solidFill>
                <a:srgbClr val="262626"/>
              </a:solidFill>
              <a:effectLst/>
              <a:latin typeface="Montserrat" pitchFamily="2" charset="77"/>
            </a:endParaRPr>
          </a:p>
          <a:p>
            <a:pPr algn="just"/>
            <a:br>
              <a:rPr lang="en-US" sz="2400" dirty="0">
                <a:solidFill>
                  <a:srgbClr val="262626"/>
                </a:solidFill>
                <a:effectLst/>
                <a:latin typeface="Montserrat" pitchFamily="2" charset="77"/>
              </a:rPr>
            </a:br>
            <a:endParaRPr lang="en-US" sz="2400" dirty="0">
              <a:solidFill>
                <a:srgbClr val="262626"/>
              </a:solidFill>
              <a:effectLst/>
              <a:latin typeface="Montserrat" pitchFamily="2" charset="77"/>
            </a:endParaRPr>
          </a:p>
          <a:p>
            <a:pPr algn="just"/>
            <a:br>
              <a:rPr lang="en-US" sz="2400" dirty="0">
                <a:solidFill>
                  <a:srgbClr val="262626"/>
                </a:solidFill>
                <a:effectLst/>
                <a:latin typeface="Montserrat" pitchFamily="2" charset="77"/>
              </a:rPr>
            </a:br>
            <a:endParaRPr lang="en-US" sz="2400" dirty="0">
              <a:solidFill>
                <a:srgbClr val="262626"/>
              </a:solidFill>
              <a:effectLst/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538AF-953B-5F4E-DC66-839500D3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4661126"/>
            <a:ext cx="6629400" cy="3178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43BA9-F5A7-193C-332E-529267B5BFB6}"/>
              </a:ext>
            </a:extLst>
          </p:cNvPr>
          <p:cNvSpPr txBox="1"/>
          <p:nvPr/>
        </p:nvSpPr>
        <p:spPr>
          <a:xfrm>
            <a:off x="1219200" y="9001095"/>
            <a:ext cx="16840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 b="1" i="1" dirty="0">
                <a:latin typeface="Montserrat" pitchFamily="2" charset="77"/>
              </a:rPr>
              <a:t>Including:  manual expert segmentation of the right ventricle (RV) and left ventricle (LV) cavities, and the myocardium.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Data Collection &amp;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65E05-6514-A847-30A7-3E2AEA2B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5500"/>
            <a:ext cx="16954501" cy="78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Data Collection &amp;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9C44-1CB2-9A10-8F25-42D601EF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943100"/>
            <a:ext cx="16818049" cy="810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Data Collection &amp;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0086D-6319-1E93-330F-73B9F3F5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066986"/>
            <a:ext cx="17221011" cy="73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/>
              </a:rPr>
              <a:t>Model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09E7-993E-8B37-599D-263EA634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7" y="1756410"/>
            <a:ext cx="23600324" cy="800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447</Words>
  <Application>Microsoft Office PowerPoint</Application>
  <PresentationFormat>Custom</PresentationFormat>
  <Paragraphs>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Verdana</vt:lpstr>
      <vt:lpstr>Montserrat</vt:lpstr>
      <vt:lpstr>Montserrat Classic Bold</vt:lpstr>
      <vt:lpstr>Arial</vt:lpstr>
      <vt:lpstr>Montserrat Bold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 (TEMPLATE)</dc:title>
  <dc:creator>Louis Jefferson Zhang</dc:creator>
  <cp:lastModifiedBy>Mas Aly Afandi</cp:lastModifiedBy>
  <cp:revision>7</cp:revision>
  <dcterms:created xsi:type="dcterms:W3CDTF">2006-08-16T00:00:00Z</dcterms:created>
  <dcterms:modified xsi:type="dcterms:W3CDTF">2023-09-16T14:07:39Z</dcterms:modified>
  <dc:identifier>DAFs0X-l3AY</dc:identifier>
</cp:coreProperties>
</file>